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58" r:id="rId5"/>
    <p:sldId id="1053" r:id="rId6"/>
    <p:sldId id="1055" r:id="rId7"/>
    <p:sldId id="1054" r:id="rId8"/>
    <p:sldId id="262" r:id="rId9"/>
    <p:sldId id="1056" r:id="rId10"/>
    <p:sldId id="1057" r:id="rId11"/>
    <p:sldId id="1058" r:id="rId12"/>
    <p:sldId id="259" r:id="rId13"/>
    <p:sldId id="264" r:id="rId14"/>
    <p:sldId id="265" r:id="rId15"/>
    <p:sldId id="10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CE611"/>
    <a:srgbClr val="293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4" autoAdjust="0"/>
    <p:restoredTop sz="94640"/>
  </p:normalViewPr>
  <p:slideViewPr>
    <p:cSldViewPr snapToGrid="0">
      <p:cViewPr>
        <p:scale>
          <a:sx n="150" d="100"/>
          <a:sy n="150" d="100"/>
        </p:scale>
        <p:origin x="20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8CD8-845A-0D42-BB5A-356B350FF36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355E-AFFC-2C47-A7CD-A9E31028AA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showing an example of what was done for one CSV file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3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10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2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62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DDFE-28F0-230A-E18D-8F8C5E6A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63964-9180-46AF-93D0-DC16D2C4A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7EED-450B-811A-B03A-DBF12FC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AD09-D691-3B40-87C1-C0C66AAA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F053-6585-7004-AB7E-A73CEA2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673-44BE-E0FE-A533-D751F7FE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DB975-3677-3E43-C796-60F4629B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680-F0A1-DEAA-AE1D-AE5B39F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F399-E6B1-EB15-B441-8F80C4B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426D-238E-AB83-00E6-B3B569E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1EB2F-70AE-FBA9-56A5-FAE33AE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BA07-9965-68A1-88B7-CBE063C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8E8-130E-908B-8B9A-A54CCA4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B6A-483C-3BB5-EF71-FA77CAA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A42F-F56D-8FE0-EBD4-7C4B9965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14FC-D789-BCEB-CD21-736569D9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E442-46BF-3DAD-4A1D-7152ECB7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EED0-F7C1-F14C-88B4-05326F32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C09B-D9C7-F1B1-7BCF-4D531D17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BC2DF-3D97-50E9-0330-BC825B6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F51-5D86-F595-A271-7D9101C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56D84-E853-6DA1-7FF8-7B33AA04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FF8A-C096-415C-9356-2B73ECB0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D897-0958-4A36-91A5-FB1B211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FB1D-7EC5-5708-0113-FF51EBA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0B01-D234-E17E-4902-8D84148A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3405-15F5-173E-76CA-16BA2655D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66C-1234-1B2D-CE1C-0C5DFC96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5452-2954-1688-4760-FF20FBAE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0433-14BC-56C1-6757-AEA06321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BE93-64DF-4541-F80D-4C6306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BC3-B4A8-2A98-8F1C-36CE3576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9D49-E289-3096-2D47-9647E8FF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6208-9147-DE32-FE88-17B6B8400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432F7-7372-E0EF-A170-3E47BB7D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9-91E5-683B-36AC-9353352E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3518E-71B2-F351-397C-DF3E7775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E3E5-BCC8-55A8-1649-224AAF7F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AE6E-42FD-DB6D-0654-CCA3B12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132A-F786-F0B4-271B-9B83F802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6450-3ED5-67EA-67A0-6611C78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45361-7D0E-99A3-CB88-579EE4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908-BDDF-E1BB-7D58-BF3C23A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34C8-7766-B407-5D66-69D41E68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6F58D-5611-8F55-BFC2-7F4B5E92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793F-97E1-38EB-E794-43116C3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5E74-0624-2F93-E4EA-15F95E3C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D2F-63FE-A570-168A-7B52FC6F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C8B9-E7AB-E5A8-99D4-D752704D6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51BC-4E2A-5535-9DAA-2590E12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6A6D-DFB1-9666-A6E3-C7C9462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1BBA8-8A2A-C286-DC9C-1B6F4220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42B9-8B1A-313E-140A-CDB890F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9DF3-C989-7771-F4D3-38E287AA4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2FD3-4D0A-6E11-7431-23DD816F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F757-F841-A606-4592-941BA96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71BF-9BBE-AB11-5E29-E00C9A18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2714-3DBA-B22D-07FA-E979DBE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B5FD6-BCA4-5DB5-83E7-44F550A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1603-F622-EF07-A32B-1338420E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56AC-5E93-1712-D629-1789F1E6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A83-2217-4DB5-862D-1B1310926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16A7-2C9E-044F-6519-619D23D9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D62B52A-59F2-AF1F-1A72-26C1E914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5" r="14"/>
          <a:stretch/>
        </p:blipFill>
        <p:spPr>
          <a:xfrm>
            <a:off x="5327105" y="0"/>
            <a:ext cx="6864895" cy="6670431"/>
          </a:xfrm>
          <a:prstGeom prst="rect">
            <a:avLst/>
          </a:prstGeom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BEB1F217-F6AE-D957-F59B-FEF7A62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1" r="10581"/>
          <a:stretch>
            <a:fillRect/>
          </a:stretch>
        </p:blipFill>
        <p:spPr>
          <a:xfrm>
            <a:off x="1311639" y="0"/>
            <a:ext cx="9568721" cy="6688966"/>
          </a:xfrm>
          <a:prstGeom prst="parallelogram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32FC7-7FA2-E264-3013-FF11B310D5FA}"/>
              </a:ext>
            </a:extLst>
          </p:cNvPr>
          <p:cNvSpPr/>
          <p:nvPr/>
        </p:nvSpPr>
        <p:spPr>
          <a:xfrm>
            <a:off x="0" y="6670431"/>
            <a:ext cx="12192000" cy="1875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3C9FDB-601A-81CF-2F4E-C547671CD4C2}"/>
              </a:ext>
            </a:extLst>
          </p:cNvPr>
          <p:cNvSpPr/>
          <p:nvPr/>
        </p:nvSpPr>
        <p:spPr>
          <a:xfrm>
            <a:off x="0" y="18534"/>
            <a:ext cx="4353339" cy="6670432"/>
          </a:xfrm>
          <a:custGeom>
            <a:avLst/>
            <a:gdLst>
              <a:gd name="connsiteX0" fmla="*/ 0 w 2743200"/>
              <a:gd name="connsiteY0" fmla="*/ 6670431 h 6670431"/>
              <a:gd name="connsiteX1" fmla="*/ 685800 w 2743200"/>
              <a:gd name="connsiteY1" fmla="*/ 0 h 6670431"/>
              <a:gd name="connsiteX2" fmla="*/ 2743200 w 2743200"/>
              <a:gd name="connsiteY2" fmla="*/ 0 h 6670431"/>
              <a:gd name="connsiteX3" fmla="*/ 2057400 w 2743200"/>
              <a:gd name="connsiteY3" fmla="*/ 6670431 h 6670431"/>
              <a:gd name="connsiteX4" fmla="*/ 0 w 2743200"/>
              <a:gd name="connsiteY4" fmla="*/ 6670431 h 6670431"/>
              <a:gd name="connsiteX0" fmla="*/ 19878 w 2763078"/>
              <a:gd name="connsiteY0" fmla="*/ 6680371 h 6680371"/>
              <a:gd name="connsiteX1" fmla="*/ 0 w 2763078"/>
              <a:gd name="connsiteY1" fmla="*/ 0 h 6680371"/>
              <a:gd name="connsiteX2" fmla="*/ 2763078 w 2763078"/>
              <a:gd name="connsiteY2" fmla="*/ 9940 h 6680371"/>
              <a:gd name="connsiteX3" fmla="*/ 2077278 w 2763078"/>
              <a:gd name="connsiteY3" fmla="*/ 6680371 h 6680371"/>
              <a:gd name="connsiteX4" fmla="*/ 19878 w 2763078"/>
              <a:gd name="connsiteY4" fmla="*/ 6680371 h 6680371"/>
              <a:gd name="connsiteX0" fmla="*/ 19878 w 3011556"/>
              <a:gd name="connsiteY0" fmla="*/ 6680371 h 6680371"/>
              <a:gd name="connsiteX1" fmla="*/ 0 w 3011556"/>
              <a:gd name="connsiteY1" fmla="*/ 0 h 6680371"/>
              <a:gd name="connsiteX2" fmla="*/ 3011556 w 3011556"/>
              <a:gd name="connsiteY2" fmla="*/ 19879 h 6680371"/>
              <a:gd name="connsiteX3" fmla="*/ 2077278 w 3011556"/>
              <a:gd name="connsiteY3" fmla="*/ 6680371 h 6680371"/>
              <a:gd name="connsiteX4" fmla="*/ 19878 w 3011556"/>
              <a:gd name="connsiteY4" fmla="*/ 6680371 h 6680371"/>
              <a:gd name="connsiteX0" fmla="*/ 19878 w 4204252"/>
              <a:gd name="connsiteY0" fmla="*/ 6680371 h 6680371"/>
              <a:gd name="connsiteX1" fmla="*/ 0 w 4204252"/>
              <a:gd name="connsiteY1" fmla="*/ 0 h 6680371"/>
              <a:gd name="connsiteX2" fmla="*/ 4204252 w 4204252"/>
              <a:gd name="connsiteY2" fmla="*/ 0 h 6680371"/>
              <a:gd name="connsiteX3" fmla="*/ 2077278 w 4204252"/>
              <a:gd name="connsiteY3" fmla="*/ 6680371 h 6680371"/>
              <a:gd name="connsiteX4" fmla="*/ 19878 w 4204252"/>
              <a:gd name="connsiteY4" fmla="*/ 6680371 h 6680371"/>
              <a:gd name="connsiteX0" fmla="*/ 19878 w 4204252"/>
              <a:gd name="connsiteY0" fmla="*/ 6680371 h 6700249"/>
              <a:gd name="connsiteX1" fmla="*/ 0 w 4204252"/>
              <a:gd name="connsiteY1" fmla="*/ 0 h 6700249"/>
              <a:gd name="connsiteX2" fmla="*/ 4204252 w 4204252"/>
              <a:gd name="connsiteY2" fmla="*/ 0 h 6700249"/>
              <a:gd name="connsiteX3" fmla="*/ 2514600 w 4204252"/>
              <a:gd name="connsiteY3" fmla="*/ 6700249 h 6700249"/>
              <a:gd name="connsiteX4" fmla="*/ 19878 w 4204252"/>
              <a:gd name="connsiteY4" fmla="*/ 6680371 h 6700249"/>
              <a:gd name="connsiteX0" fmla="*/ 19878 w 4204252"/>
              <a:gd name="connsiteY0" fmla="*/ 6680371 h 6690310"/>
              <a:gd name="connsiteX1" fmla="*/ 0 w 4204252"/>
              <a:gd name="connsiteY1" fmla="*/ 0 h 6690310"/>
              <a:gd name="connsiteX2" fmla="*/ 4204252 w 4204252"/>
              <a:gd name="connsiteY2" fmla="*/ 0 h 6690310"/>
              <a:gd name="connsiteX3" fmla="*/ 3130826 w 4204252"/>
              <a:gd name="connsiteY3" fmla="*/ 6690310 h 6690310"/>
              <a:gd name="connsiteX4" fmla="*/ 19878 w 4204252"/>
              <a:gd name="connsiteY4" fmla="*/ 6680371 h 6690310"/>
              <a:gd name="connsiteX0" fmla="*/ 19878 w 4373217"/>
              <a:gd name="connsiteY0" fmla="*/ 6680371 h 6690310"/>
              <a:gd name="connsiteX1" fmla="*/ 0 w 4373217"/>
              <a:gd name="connsiteY1" fmla="*/ 0 h 6690310"/>
              <a:gd name="connsiteX2" fmla="*/ 4373217 w 4373217"/>
              <a:gd name="connsiteY2" fmla="*/ 0 h 6690310"/>
              <a:gd name="connsiteX3" fmla="*/ 3130826 w 4373217"/>
              <a:gd name="connsiteY3" fmla="*/ 6690310 h 6690310"/>
              <a:gd name="connsiteX4" fmla="*/ 19878 w 4373217"/>
              <a:gd name="connsiteY4" fmla="*/ 6680371 h 669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3217" h="6690310">
                <a:moveTo>
                  <a:pt x="19878" y="6680371"/>
                </a:moveTo>
                <a:lnTo>
                  <a:pt x="0" y="0"/>
                </a:lnTo>
                <a:lnTo>
                  <a:pt x="4373217" y="0"/>
                </a:lnTo>
                <a:lnTo>
                  <a:pt x="3130826" y="6690310"/>
                </a:lnTo>
                <a:lnTo>
                  <a:pt x="19878" y="6680371"/>
                </a:lnTo>
                <a:close/>
              </a:path>
            </a:pathLst>
          </a:custGeom>
          <a:solidFill>
            <a:schemeClr val="bg2"/>
          </a:solidFill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B6F86-8AAE-7285-54A6-841215703105}"/>
              </a:ext>
            </a:extLst>
          </p:cNvPr>
          <p:cNvSpPr txBox="1"/>
          <p:nvPr/>
        </p:nvSpPr>
        <p:spPr>
          <a:xfrm>
            <a:off x="119270" y="169034"/>
            <a:ext cx="348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VEHICLE USE IN NEW SOUTH WALES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714F-F3F8-CBE4-4948-98FB0F77B566}"/>
              </a:ext>
            </a:extLst>
          </p:cNvPr>
          <p:cNvSpPr txBox="1"/>
          <p:nvPr/>
        </p:nvSpPr>
        <p:spPr>
          <a:xfrm>
            <a:off x="133882" y="4414395"/>
            <a:ext cx="2912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One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Cayley Morrow</a:t>
            </a:r>
            <a:b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Chang Yu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Damian Kifuso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Julian Ravelo</a:t>
            </a:r>
          </a:p>
        </p:txBody>
      </p:sp>
    </p:spTree>
    <p:extLst>
      <p:ext uri="{BB962C8B-B14F-4D97-AF65-F5344CB8AC3E}">
        <p14:creationId xmlns:p14="http://schemas.microsoft.com/office/powerpoint/2010/main" val="20219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6543462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Bar Chart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 bar chart to display the number of Electrical Vehicles registered in NSW between 2017 and 2021.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06A5F92-8A44-3BB3-C6D2-EA4F0506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6" y="2202031"/>
            <a:ext cx="5413208" cy="2569259"/>
          </a:xfrm>
          <a:prstGeom prst="rect">
            <a:avLst/>
          </a:prstGeom>
          <a:ln w="28575"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0824D-60DE-9C00-FAB5-0B5FD717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05" y="340083"/>
            <a:ext cx="3947661" cy="617783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7729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49549" y="181195"/>
            <a:ext cx="7555116" cy="2099500"/>
            <a:chOff x="566404" y="1099255"/>
            <a:chExt cx="6104029" cy="18559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66404" y="2111758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</a:t>
              </a:r>
            </a:p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F6BB0A-9940-2622-D645-C45F4AF334A1}"/>
              </a:ext>
            </a:extLst>
          </p:cNvPr>
          <p:cNvSpPr txBox="1"/>
          <p:nvPr/>
        </p:nvSpPr>
        <p:spPr>
          <a:xfrm>
            <a:off x="677181" y="2280695"/>
            <a:ext cx="516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By selecting the dropdown menu users can check the data per state</a:t>
            </a:r>
          </a:p>
        </p:txBody>
      </p:sp>
      <p:sp>
        <p:nvSpPr>
          <p:cNvPr id="2" name="Freeform: Shape 9">
            <a:extLst>
              <a:ext uri="{FF2B5EF4-FFF2-40B4-BE49-F238E27FC236}">
                <a16:creationId xmlns:a16="http://schemas.microsoft.com/office/drawing/2014/main" id="{7F171AA0-9330-E3F0-95AB-284822A304B3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E36317C2-4DD5-6ED1-7BBA-F3BB48851F07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F18D6C-67E1-BCCC-5A85-2AEB02D7CDA4}"/>
              </a:ext>
            </a:extLst>
          </p:cNvPr>
          <p:cNvGrpSpPr/>
          <p:nvPr/>
        </p:nvGrpSpPr>
        <p:grpSpPr>
          <a:xfrm>
            <a:off x="803990" y="3077122"/>
            <a:ext cx="4908411" cy="3092829"/>
            <a:chOff x="778781" y="2626010"/>
            <a:chExt cx="4908411" cy="30928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E356CB-C437-5C8D-DE4D-CA6138D73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52" r="91791"/>
            <a:stretch/>
          </p:blipFill>
          <p:spPr>
            <a:xfrm>
              <a:off x="778781" y="2626010"/>
              <a:ext cx="609458" cy="309240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E44486-FD27-2B47-B0AD-CAB020A37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16"/>
            <a:stretch/>
          </p:blipFill>
          <p:spPr>
            <a:xfrm>
              <a:off x="1387951" y="2626439"/>
              <a:ext cx="4299241" cy="3092400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8C2C15-9C6C-EFF0-5D92-A8AD12E7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56" y="44450"/>
            <a:ext cx="3302000" cy="67691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13AF10-32ED-06B9-7F7D-47E69A485352}"/>
              </a:ext>
            </a:extLst>
          </p:cNvPr>
          <p:cNvSpPr txBox="1"/>
          <p:nvPr/>
        </p:nvSpPr>
        <p:spPr>
          <a:xfrm>
            <a:off x="149550" y="688049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Source of Electricity </a:t>
            </a:r>
            <a:endParaRPr lang="en-US" sz="5400" b="1" i="0" dirty="0">
              <a:solidFill>
                <a:schemeClr val="accent2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4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hoto 3d electric car with charged battery">
            <a:extLst>
              <a:ext uri="{FF2B5EF4-FFF2-40B4-BE49-F238E27FC236}">
                <a16:creationId xmlns:a16="http://schemas.microsoft.com/office/drawing/2014/main" id="{5D86EA17-306C-A83C-FC27-16178CB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/>
          <a:stretch>
            <a:fillRect/>
          </a:stretch>
        </p:blipFill>
        <p:spPr bwMode="auto">
          <a:xfrm>
            <a:off x="6850762" y="0"/>
            <a:ext cx="5341239" cy="4095750"/>
          </a:xfrm>
          <a:custGeom>
            <a:avLst/>
            <a:gdLst>
              <a:gd name="connsiteX0" fmla="*/ 1098165 w 5341239"/>
              <a:gd name="connsiteY0" fmla="*/ 0 h 4095750"/>
              <a:gd name="connsiteX1" fmla="*/ 5341239 w 5341239"/>
              <a:gd name="connsiteY1" fmla="*/ 0 h 4095750"/>
              <a:gd name="connsiteX2" fmla="*/ 5341239 w 5341239"/>
              <a:gd name="connsiteY2" fmla="*/ 4095750 h 4095750"/>
              <a:gd name="connsiteX3" fmla="*/ 0 w 5341239"/>
              <a:gd name="connsiteY3" fmla="*/ 4095750 h 4095750"/>
              <a:gd name="connsiteX4" fmla="*/ 1098165 w 5341239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1239" h="4095750">
                <a:moveTo>
                  <a:pt x="1098165" y="0"/>
                </a:moveTo>
                <a:lnTo>
                  <a:pt x="5341239" y="0"/>
                </a:lnTo>
                <a:lnTo>
                  <a:pt x="5341239" y="4095750"/>
                </a:lnTo>
                <a:lnTo>
                  <a:pt x="0" y="4095750"/>
                </a:lnTo>
                <a:lnTo>
                  <a:pt x="109816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B22EE9-A746-B0F1-639F-5EFCDF368394}"/>
              </a:ext>
            </a:extLst>
          </p:cNvPr>
          <p:cNvSpPr/>
          <p:nvPr/>
        </p:nvSpPr>
        <p:spPr>
          <a:xfrm>
            <a:off x="6133644" y="-1"/>
            <a:ext cx="1815282" cy="409575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82" h="4095750">
                <a:moveTo>
                  <a:pt x="1098164" y="0"/>
                </a:moveTo>
                <a:lnTo>
                  <a:pt x="1815282" y="0"/>
                </a:lnTo>
                <a:lnTo>
                  <a:pt x="717117" y="4095750"/>
                </a:lnTo>
                <a:lnTo>
                  <a:pt x="0" y="4095750"/>
                </a:lnTo>
                <a:lnTo>
                  <a:pt x="109816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6"/>
            <a:ext cx="5879298" cy="5907170"/>
            <a:chOff x="800992" y="848158"/>
            <a:chExt cx="5257365" cy="5907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3773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Limitations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723181"/>
              <a:ext cx="5257365" cy="5032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The data obtained from the Australian Government NationalMap around Electric Vehicle registrations was only for NSW and between the years 2017 – 2021. No recent data was available. 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We were unable to display Western Australia and Northern Territory in our Source of Electricity display due to these states not being part of the National Electricity Market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All other data used was based on recent records (2023).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3C3-B160-C0E6-FE2F-B838B81FD877}"/>
              </a:ext>
            </a:extLst>
          </p:cNvPr>
          <p:cNvGrpSpPr/>
          <p:nvPr/>
        </p:nvGrpSpPr>
        <p:grpSpPr>
          <a:xfrm>
            <a:off x="6003288" y="3995282"/>
            <a:ext cx="6271229" cy="2823316"/>
            <a:chOff x="5797327" y="4161737"/>
            <a:chExt cx="6362122" cy="28233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BF1877-123F-E9F7-0B6D-8452D38B4896}"/>
                </a:ext>
              </a:extLst>
            </p:cNvPr>
            <p:cNvGrpSpPr/>
            <p:nvPr/>
          </p:nvGrpSpPr>
          <p:grpSpPr>
            <a:xfrm>
              <a:off x="5797327" y="4161737"/>
              <a:ext cx="5960332" cy="2823316"/>
              <a:chOff x="6277573" y="4190766"/>
              <a:chExt cx="5960332" cy="282331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818CC59-7E45-0B36-0CAA-DCA5A916D2AF}"/>
                  </a:ext>
                </a:extLst>
              </p:cNvPr>
              <p:cNvGrpSpPr/>
              <p:nvPr/>
            </p:nvGrpSpPr>
            <p:grpSpPr>
              <a:xfrm>
                <a:off x="6277573" y="4190766"/>
                <a:ext cx="5960332" cy="2823316"/>
                <a:chOff x="6284831" y="4306880"/>
                <a:chExt cx="5960332" cy="2823316"/>
              </a:xfrm>
            </p:grpSpPr>
            <p:grpSp>
              <p:nvGrpSpPr>
                <p:cNvPr id="4106" name="Group 4105">
                  <a:extLst>
                    <a:ext uri="{FF2B5EF4-FFF2-40B4-BE49-F238E27FC236}">
                      <a16:creationId xmlns:a16="http://schemas.microsoft.com/office/drawing/2014/main" id="{BB8FF902-2DC9-5876-2E82-BFD28C62906E}"/>
                    </a:ext>
                  </a:extLst>
                </p:cNvPr>
                <p:cNvGrpSpPr/>
                <p:nvPr/>
              </p:nvGrpSpPr>
              <p:grpSpPr>
                <a:xfrm>
                  <a:off x="6284831" y="4791193"/>
                  <a:ext cx="4767857" cy="2339003"/>
                  <a:chOff x="4708005" y="4581787"/>
                  <a:chExt cx="6078839" cy="1470974"/>
                </a:xfrm>
              </p:grpSpPr>
              <p:grpSp>
                <p:nvGrpSpPr>
                  <p:cNvPr id="4103" name="Group 4102">
                    <a:extLst>
                      <a:ext uri="{FF2B5EF4-FFF2-40B4-BE49-F238E27FC236}">
                        <a16:creationId xmlns:a16="http://schemas.microsoft.com/office/drawing/2014/main" id="{A52E952A-1AD7-E517-1AAC-F3CAB27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4708005" y="4581790"/>
                    <a:ext cx="2032630" cy="1261303"/>
                    <a:chOff x="4708005" y="4581790"/>
                    <a:chExt cx="2032630" cy="1261303"/>
                  </a:xfrm>
                </p:grpSpPr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EA56773E-563C-B8EE-D7F5-340920156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9680" y="4581790"/>
                      <a:ext cx="712450" cy="42900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01</a:t>
                      </a:r>
                    </a:p>
                  </p:txBody>
                </p:sp>
                <p:sp>
                  <p:nvSpPr>
                    <p:cNvPr id="4099" name="TextBox 4098">
                      <a:extLst>
                        <a:ext uri="{FF2B5EF4-FFF2-40B4-BE49-F238E27FC236}">
                          <a16:creationId xmlns:a16="http://schemas.microsoft.com/office/drawing/2014/main" id="{112FE498-D797-817B-4CEA-7679810A7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005" y="5010796"/>
                      <a:ext cx="2032630" cy="8322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Electric Vehicle Council – State of Electric Vehicle July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4" name="Group 4103">
                    <a:extLst>
                      <a:ext uri="{FF2B5EF4-FFF2-40B4-BE49-F238E27FC236}">
                        <a16:creationId xmlns:a16="http://schemas.microsoft.com/office/drawing/2014/main" id="{7E545FC8-3D04-A43A-E78F-0F57CBFC65BA}"/>
                      </a:ext>
                    </a:extLst>
                  </p:cNvPr>
                  <p:cNvGrpSpPr/>
                  <p:nvPr/>
                </p:nvGrpSpPr>
                <p:grpSpPr>
                  <a:xfrm>
                    <a:off x="6740634" y="4581789"/>
                    <a:ext cx="2013579" cy="1470972"/>
                    <a:chOff x="6740634" y="4581789"/>
                    <a:chExt cx="2013579" cy="1470972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7125E96-0119-8C64-781C-A9013DAF7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477" y="4581789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</a:p>
                  </p:txBody>
                </p:sp>
                <p:sp>
                  <p:nvSpPr>
                    <p:cNvPr id="4101" name="TextBox 4100">
                      <a:extLst>
                        <a:ext uri="{FF2B5EF4-FFF2-40B4-BE49-F238E27FC236}">
                          <a16:creationId xmlns:a16="http://schemas.microsoft.com/office/drawing/2014/main" id="{A44C35CF-0568-D16C-A769-3653DA76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0634" y="5026906"/>
                      <a:ext cx="2013579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– National Electric Vehicle Strategy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5" name="Group 4104">
                    <a:extLst>
                      <a:ext uri="{FF2B5EF4-FFF2-40B4-BE49-F238E27FC236}">
                        <a16:creationId xmlns:a16="http://schemas.microsoft.com/office/drawing/2014/main" id="{722E58FA-9079-6E93-9F4B-718457749DA3}"/>
                      </a:ext>
                    </a:extLst>
                  </p:cNvPr>
                  <p:cNvGrpSpPr/>
                  <p:nvPr/>
                </p:nvGrpSpPr>
                <p:grpSpPr>
                  <a:xfrm>
                    <a:off x="8754214" y="4581787"/>
                    <a:ext cx="2032630" cy="1454864"/>
                    <a:chOff x="8754214" y="4581787"/>
                    <a:chExt cx="2032630" cy="1454864"/>
                  </a:xfrm>
                </p:grpSpPr>
                <p:sp>
                  <p:nvSpPr>
                    <p:cNvPr id="4096" name="Rectangle 4095">
                      <a:extLst>
                        <a:ext uri="{FF2B5EF4-FFF2-40B4-BE49-F238E27FC236}">
                          <a16:creationId xmlns:a16="http://schemas.microsoft.com/office/drawing/2014/main" id="{90E7D6E5-FA9D-555B-B383-4D814FCAD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3276" y="4581787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</a:p>
                  </p:txBody>
                </p:sp>
                <p:sp>
                  <p:nvSpPr>
                    <p:cNvPr id="4102" name="TextBox 4101">
                      <a:extLst>
                        <a:ext uri="{FF2B5EF4-FFF2-40B4-BE49-F238E27FC236}">
                          <a16:creationId xmlns:a16="http://schemas.microsoft.com/office/drawing/2014/main" id="{6F4A8640-AF7C-FE76-954F-87B88B91A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4214" y="5010796"/>
                      <a:ext cx="2032630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NationalMap – Energy – Electric Vehicle Data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02295AA-6B26-7096-8B17-C26CF13801C2}"/>
                    </a:ext>
                  </a:extLst>
                </p:cNvPr>
                <p:cNvSpPr txBox="1"/>
                <p:nvPr/>
              </p:nvSpPr>
              <p:spPr>
                <a:xfrm>
                  <a:off x="6671678" y="4306880"/>
                  <a:ext cx="55734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28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Main </a:t>
                  </a:r>
                  <a:r>
                    <a:rPr lang="en-AU" sz="32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Sources Used in the Project</a:t>
                  </a:r>
                  <a:endParaRPr lang="en-AU" sz="28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E49615-4D27-B97C-7665-81F844594A21}"/>
                  </a:ext>
                </a:extLst>
              </p:cNvPr>
              <p:cNvSpPr/>
              <p:nvPr/>
            </p:nvSpPr>
            <p:spPr>
              <a:xfrm>
                <a:off x="11130321" y="4675085"/>
                <a:ext cx="558802" cy="68216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DE6A-8CE3-A2C2-45DC-7E484CB37DA4}"/>
                </a:ext>
              </a:extLst>
            </p:cNvPr>
            <p:cNvSpPr txBox="1"/>
            <p:nvPr/>
          </p:nvSpPr>
          <p:spPr>
            <a:xfrm>
              <a:off x="10565183" y="5353836"/>
              <a:ext cx="1594266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Australian Energy Market Operator –  National Electricity Market Fuel Mix Dashboard</a:t>
              </a:r>
              <a:endPara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7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552ADF-9E33-ACC6-9AD0-AAD00A78A56C}"/>
              </a:ext>
            </a:extLst>
          </p:cNvPr>
          <p:cNvSpPr/>
          <p:nvPr/>
        </p:nvSpPr>
        <p:spPr>
          <a:xfrm>
            <a:off x="-1" y="0"/>
            <a:ext cx="3887928" cy="6858000"/>
          </a:xfrm>
          <a:custGeom>
            <a:avLst/>
            <a:gdLst>
              <a:gd name="connsiteX0" fmla="*/ 0 w 3887928"/>
              <a:gd name="connsiteY0" fmla="*/ 0 h 6858000"/>
              <a:gd name="connsiteX1" fmla="*/ 3887928 w 3887928"/>
              <a:gd name="connsiteY1" fmla="*/ 0 h 6858000"/>
              <a:gd name="connsiteX2" fmla="*/ 3061126 w 3887928"/>
              <a:gd name="connsiteY2" fmla="*/ 6858000 h 6858000"/>
              <a:gd name="connsiteX3" fmla="*/ 0 w 3887928"/>
              <a:gd name="connsiteY3" fmla="*/ 6858000 h 6858000"/>
              <a:gd name="connsiteX4" fmla="*/ 0 w 3887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928" h="6858000">
                <a:moveTo>
                  <a:pt x="0" y="0"/>
                </a:moveTo>
                <a:lnTo>
                  <a:pt x="3887928" y="0"/>
                </a:lnTo>
                <a:lnTo>
                  <a:pt x="30611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67C1-4503-77A9-90C2-4C6D5299C490}"/>
              </a:ext>
            </a:extLst>
          </p:cNvPr>
          <p:cNvSpPr txBox="1"/>
          <p:nvPr/>
        </p:nvSpPr>
        <p:spPr>
          <a:xfrm>
            <a:off x="5285168" y="2767280"/>
            <a:ext cx="6311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583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8" name="Group 8197">
            <a:extLst>
              <a:ext uri="{FF2B5EF4-FFF2-40B4-BE49-F238E27FC236}">
                <a16:creationId xmlns:a16="http://schemas.microsoft.com/office/drawing/2014/main" id="{F49B49A7-66AC-E104-6FB8-E74773743571}"/>
              </a:ext>
            </a:extLst>
          </p:cNvPr>
          <p:cNvGrpSpPr/>
          <p:nvPr/>
        </p:nvGrpSpPr>
        <p:grpSpPr>
          <a:xfrm>
            <a:off x="0" y="586703"/>
            <a:ext cx="12192000" cy="5684594"/>
            <a:chOff x="0" y="504092"/>
            <a:chExt cx="12192000" cy="5684594"/>
          </a:xfrm>
        </p:grpSpPr>
        <p:pic>
          <p:nvPicPr>
            <p:cNvPr id="5" name="Picture 4" descr="Free photo woman charging electro car by her house">
              <a:extLst>
                <a:ext uri="{FF2B5EF4-FFF2-40B4-BE49-F238E27FC236}">
                  <a16:creationId xmlns:a16="http://schemas.microsoft.com/office/drawing/2014/main" id="{F324816E-D974-C426-679E-A5255F9A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"/>
            <a:stretch>
              <a:fillRect/>
            </a:stretch>
          </p:blipFill>
          <p:spPr bwMode="auto">
            <a:xfrm flipH="1">
              <a:off x="0" y="2216761"/>
              <a:ext cx="5876410" cy="3971925"/>
            </a:xfrm>
            <a:custGeom>
              <a:avLst/>
              <a:gdLst>
                <a:gd name="connsiteX0" fmla="*/ 0 w 5876410"/>
                <a:gd name="connsiteY0" fmla="*/ 0 h 3971925"/>
                <a:gd name="connsiteX1" fmla="*/ 5876410 w 5876410"/>
                <a:gd name="connsiteY1" fmla="*/ 0 h 3971925"/>
                <a:gd name="connsiteX2" fmla="*/ 5876410 w 5876410"/>
                <a:gd name="connsiteY2" fmla="*/ 3971925 h 3971925"/>
                <a:gd name="connsiteX3" fmla="*/ 972527 w 5876410"/>
                <a:gd name="connsiteY3" fmla="*/ 3971925 h 3971925"/>
                <a:gd name="connsiteX4" fmla="*/ 0 w 5876410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6410" h="3971925">
                  <a:moveTo>
                    <a:pt x="0" y="0"/>
                  </a:moveTo>
                  <a:lnTo>
                    <a:pt x="5876410" y="0"/>
                  </a:lnTo>
                  <a:lnTo>
                    <a:pt x="5876410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BE6605-2AA4-4688-804F-AB9BAF95DB39}"/>
                </a:ext>
              </a:extLst>
            </p:cNvPr>
            <p:cNvSpPr/>
            <p:nvPr/>
          </p:nvSpPr>
          <p:spPr>
            <a:xfrm flipH="1">
              <a:off x="644769" y="2216760"/>
              <a:ext cx="2117523" cy="3971925"/>
            </a:xfrm>
            <a:custGeom>
              <a:avLst/>
              <a:gdLst>
                <a:gd name="connsiteX0" fmla="*/ 0 w 1867702"/>
                <a:gd name="connsiteY0" fmla="*/ 0 h 3971925"/>
                <a:gd name="connsiteX1" fmla="*/ 895175 w 1867702"/>
                <a:gd name="connsiteY1" fmla="*/ 0 h 3971925"/>
                <a:gd name="connsiteX2" fmla="*/ 1867702 w 1867702"/>
                <a:gd name="connsiteY2" fmla="*/ 3971925 h 3971925"/>
                <a:gd name="connsiteX3" fmla="*/ 972527 w 1867702"/>
                <a:gd name="connsiteY3" fmla="*/ 3971925 h 3971925"/>
                <a:gd name="connsiteX4" fmla="*/ 0 w 1867702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02" h="3971925">
                  <a:moveTo>
                    <a:pt x="0" y="0"/>
                  </a:moveTo>
                  <a:lnTo>
                    <a:pt x="895175" y="0"/>
                  </a:lnTo>
                  <a:lnTo>
                    <a:pt x="1867702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65000"/>
                  </a:schemeClr>
                </a:gs>
                <a:gs pos="20000">
                  <a:schemeClr val="accent2">
                    <a:lumMod val="60000"/>
                    <a:lumOff val="40000"/>
                    <a:alpha val="82000"/>
                  </a:schemeClr>
                </a:gs>
                <a:gs pos="70000">
                  <a:schemeClr val="accent2">
                    <a:alpha val="9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197" name="Group 8196">
              <a:extLst>
                <a:ext uri="{FF2B5EF4-FFF2-40B4-BE49-F238E27FC236}">
                  <a16:creationId xmlns:a16="http://schemas.microsoft.com/office/drawing/2014/main" id="{24E95249-E714-D00C-FA26-72D6A6512FE6}"/>
                </a:ext>
              </a:extLst>
            </p:cNvPr>
            <p:cNvGrpSpPr/>
            <p:nvPr/>
          </p:nvGrpSpPr>
          <p:grpSpPr>
            <a:xfrm>
              <a:off x="4067906" y="504092"/>
              <a:ext cx="8124094" cy="4079631"/>
              <a:chOff x="4067906" y="504092"/>
              <a:chExt cx="8124094" cy="407963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A02E4B-848E-27F0-4268-3F96EBDA473F}"/>
                  </a:ext>
                </a:extLst>
              </p:cNvPr>
              <p:cNvSpPr/>
              <p:nvPr/>
            </p:nvSpPr>
            <p:spPr>
              <a:xfrm flipH="1">
                <a:off x="4067906" y="504092"/>
                <a:ext cx="8124094" cy="4079631"/>
              </a:xfrm>
              <a:custGeom>
                <a:avLst/>
                <a:gdLst>
                  <a:gd name="connsiteX0" fmla="*/ 0 w 7137688"/>
                  <a:gd name="connsiteY0" fmla="*/ 0 h 4079631"/>
                  <a:gd name="connsiteX1" fmla="*/ 6138789 w 7137688"/>
                  <a:gd name="connsiteY1" fmla="*/ 0 h 4079631"/>
                  <a:gd name="connsiteX2" fmla="*/ 7137688 w 7137688"/>
                  <a:gd name="connsiteY2" fmla="*/ 4079631 h 4079631"/>
                  <a:gd name="connsiteX3" fmla="*/ 0 w 7137688"/>
                  <a:gd name="connsiteY3" fmla="*/ 4079631 h 4079631"/>
                  <a:gd name="connsiteX4" fmla="*/ 0 w 7137688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7688" h="4079631">
                    <a:moveTo>
                      <a:pt x="0" y="0"/>
                    </a:moveTo>
                    <a:lnTo>
                      <a:pt x="6138789" y="0"/>
                    </a:lnTo>
                    <a:lnTo>
                      <a:pt x="7137688" y="4079631"/>
                    </a:lnTo>
                    <a:lnTo>
                      <a:pt x="0" y="40796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196" name="Group 8195">
                <a:extLst>
                  <a:ext uri="{FF2B5EF4-FFF2-40B4-BE49-F238E27FC236}">
                    <a16:creationId xmlns:a16="http://schemas.microsoft.com/office/drawing/2014/main" id="{78029300-CA66-750C-D2C0-6AB53FA94599}"/>
                  </a:ext>
                </a:extLst>
              </p:cNvPr>
              <p:cNvGrpSpPr/>
              <p:nvPr/>
            </p:nvGrpSpPr>
            <p:grpSpPr>
              <a:xfrm>
                <a:off x="5704746" y="1087419"/>
                <a:ext cx="5842485" cy="3462487"/>
                <a:chOff x="5704746" y="822021"/>
                <a:chExt cx="5842485" cy="3462487"/>
              </a:xfrm>
            </p:grpSpPr>
            <p:sp>
              <p:nvSpPr>
                <p:cNvPr id="8192" name="TextBox 8191">
                  <a:extLst>
                    <a:ext uri="{FF2B5EF4-FFF2-40B4-BE49-F238E27FC236}">
                      <a16:creationId xmlns:a16="http://schemas.microsoft.com/office/drawing/2014/main" id="{28EB2A5B-9465-4D8C-DE64-FDE602032CDF}"/>
                    </a:ext>
                  </a:extLst>
                </p:cNvPr>
                <p:cNvSpPr txBox="1"/>
                <p:nvPr/>
              </p:nvSpPr>
              <p:spPr>
                <a:xfrm>
                  <a:off x="5704746" y="822021"/>
                  <a:ext cx="514643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5400" b="1" i="0" dirty="0">
                      <a:solidFill>
                        <a:schemeClr val="bg2"/>
                      </a:solidFill>
                      <a:effectLst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Conclusions</a:t>
                  </a:r>
                  <a:endParaRPr lang="en-US" sz="54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193" name="TextBox 8192">
                  <a:extLst>
                    <a:ext uri="{FF2B5EF4-FFF2-40B4-BE49-F238E27FC236}">
                      <a16:creationId xmlns:a16="http://schemas.microsoft.com/office/drawing/2014/main" id="{4AE0333F-B51B-1D73-BC5A-17906768ECFC}"/>
                    </a:ext>
                  </a:extLst>
                </p:cNvPr>
                <p:cNvSpPr txBox="1"/>
                <p:nvPr/>
              </p:nvSpPr>
              <p:spPr>
                <a:xfrm>
                  <a:off x="5704746" y="1468352"/>
                  <a:ext cx="5842485" cy="28161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2400" b="0" i="0" dirty="0">
                      <a:solidFill>
                        <a:schemeClr val="bg2"/>
                      </a:solidFill>
                      <a:effectLst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Although NSW is the leading state in EV uptake from the data shown it does not directly correlate to a decrease in fossil fuels used (such as black coal) as an electricity fuel source. </a:t>
                  </a:r>
                  <a:r>
                    <a:rPr lang="en-US" sz="2400" dirty="0">
                      <a:solidFill>
                        <a:schemeClr val="bg2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In relation to QLD and VIC fuel source for electricity, it is not much different percentage wise for NSW despite the impressive efforts made on the EV front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4DAEC4-3E98-29C3-8FF0-A7F364961ADB}"/>
              </a:ext>
            </a:extLst>
          </p:cNvPr>
          <p:cNvSpPr txBox="1"/>
          <p:nvPr/>
        </p:nvSpPr>
        <p:spPr>
          <a:xfrm>
            <a:off x="6521179" y="4712500"/>
            <a:ext cx="580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EVs introduction as the mainstream is part of a very large list of efforts need to be made by the country</a:t>
            </a:r>
          </a:p>
        </p:txBody>
      </p:sp>
    </p:spTree>
    <p:extLst>
      <p:ext uri="{BB962C8B-B14F-4D97-AF65-F5344CB8AC3E}">
        <p14:creationId xmlns:p14="http://schemas.microsoft.com/office/powerpoint/2010/main" val="283018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7" name="Group 8196">
            <a:extLst>
              <a:ext uri="{FF2B5EF4-FFF2-40B4-BE49-F238E27FC236}">
                <a16:creationId xmlns:a16="http://schemas.microsoft.com/office/drawing/2014/main" id="{24E95249-E714-D00C-FA26-72D6A6512FE6}"/>
              </a:ext>
            </a:extLst>
          </p:cNvPr>
          <p:cNvGrpSpPr/>
          <p:nvPr/>
        </p:nvGrpSpPr>
        <p:grpSpPr>
          <a:xfrm>
            <a:off x="-2032000" y="586703"/>
            <a:ext cx="14224000" cy="4079631"/>
            <a:chOff x="4067906" y="504092"/>
            <a:chExt cx="8124094" cy="407963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A02E4B-848E-27F0-4268-3F96EBDA473F}"/>
                </a:ext>
              </a:extLst>
            </p:cNvPr>
            <p:cNvSpPr/>
            <p:nvPr/>
          </p:nvSpPr>
          <p:spPr>
            <a:xfrm flipH="1">
              <a:off x="4067906" y="504092"/>
              <a:ext cx="8124094" cy="4079631"/>
            </a:xfrm>
            <a:custGeom>
              <a:avLst/>
              <a:gdLst>
                <a:gd name="connsiteX0" fmla="*/ 0 w 7137688"/>
                <a:gd name="connsiteY0" fmla="*/ 0 h 4079631"/>
                <a:gd name="connsiteX1" fmla="*/ 6138789 w 7137688"/>
                <a:gd name="connsiteY1" fmla="*/ 0 h 4079631"/>
                <a:gd name="connsiteX2" fmla="*/ 7137688 w 7137688"/>
                <a:gd name="connsiteY2" fmla="*/ 4079631 h 4079631"/>
                <a:gd name="connsiteX3" fmla="*/ 0 w 7137688"/>
                <a:gd name="connsiteY3" fmla="*/ 4079631 h 4079631"/>
                <a:gd name="connsiteX4" fmla="*/ 0 w 7137688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7688" h="4079631">
                  <a:moveTo>
                    <a:pt x="0" y="0"/>
                  </a:moveTo>
                  <a:lnTo>
                    <a:pt x="6138789" y="0"/>
                  </a:lnTo>
                  <a:lnTo>
                    <a:pt x="7137688" y="4079631"/>
                  </a:lnTo>
                  <a:lnTo>
                    <a:pt x="0" y="407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92" name="TextBox 8191">
              <a:extLst>
                <a:ext uri="{FF2B5EF4-FFF2-40B4-BE49-F238E27FC236}">
                  <a16:creationId xmlns:a16="http://schemas.microsoft.com/office/drawing/2014/main" id="{28EB2A5B-9465-4D8C-DE64-FDE602032CDF}"/>
                </a:ext>
              </a:extLst>
            </p:cNvPr>
            <p:cNvSpPr txBox="1"/>
            <p:nvPr/>
          </p:nvSpPr>
          <p:spPr>
            <a:xfrm>
              <a:off x="6137031" y="2884724"/>
              <a:ext cx="514643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Thank you for listening to our presentation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28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9BA92F-37FE-74C3-6C2C-6CFC09E3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9076" r="14009" b="15051"/>
          <a:stretch/>
        </p:blipFill>
        <p:spPr>
          <a:xfrm>
            <a:off x="-1" y="1"/>
            <a:ext cx="6255657" cy="4332514"/>
          </a:xfrm>
          <a:custGeom>
            <a:avLst/>
            <a:gdLst>
              <a:gd name="connsiteX0" fmla="*/ 0 w 6757770"/>
              <a:gd name="connsiteY0" fmla="*/ 0 h 4066674"/>
              <a:gd name="connsiteX1" fmla="*/ 6757770 w 6757770"/>
              <a:gd name="connsiteY1" fmla="*/ 0 h 4066674"/>
              <a:gd name="connsiteX2" fmla="*/ 3378885 w 6757770"/>
              <a:gd name="connsiteY2" fmla="*/ 4066674 h 4066674"/>
              <a:gd name="connsiteX3" fmla="*/ 0 w 6757770"/>
              <a:gd name="connsiteY3" fmla="*/ 0 h 40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7770" h="4066674">
                <a:moveTo>
                  <a:pt x="0" y="0"/>
                </a:moveTo>
                <a:lnTo>
                  <a:pt x="6757770" y="0"/>
                </a:lnTo>
                <a:lnTo>
                  <a:pt x="3378885" y="40666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4208DB-6798-E9DE-C4E4-2275B011EFDA}"/>
              </a:ext>
            </a:extLst>
          </p:cNvPr>
          <p:cNvSpPr/>
          <p:nvPr/>
        </p:nvSpPr>
        <p:spPr>
          <a:xfrm rot="19064224">
            <a:off x="924313" y="-412905"/>
            <a:ext cx="1027991" cy="5408502"/>
          </a:xfrm>
          <a:custGeom>
            <a:avLst/>
            <a:gdLst>
              <a:gd name="connsiteX0" fmla="*/ 620434 w 620434"/>
              <a:gd name="connsiteY0" fmla="*/ 0 h 4893652"/>
              <a:gd name="connsiteX1" fmla="*/ 620433 w 620434"/>
              <a:gd name="connsiteY1" fmla="*/ 4893652 h 4893652"/>
              <a:gd name="connsiteX2" fmla="*/ 0 w 620434"/>
              <a:gd name="connsiteY2" fmla="*/ 4329834 h 4893652"/>
              <a:gd name="connsiteX3" fmla="*/ 0 w 620434"/>
              <a:gd name="connsiteY3" fmla="*/ 0 h 4893652"/>
              <a:gd name="connsiteX4" fmla="*/ 620434 w 620434"/>
              <a:gd name="connsiteY4" fmla="*/ 0 h 4893652"/>
              <a:gd name="connsiteX0" fmla="*/ 680432 w 680432"/>
              <a:gd name="connsiteY0" fmla="*/ 0 h 5117581"/>
              <a:gd name="connsiteX1" fmla="*/ 620433 w 680432"/>
              <a:gd name="connsiteY1" fmla="*/ 5117581 h 5117581"/>
              <a:gd name="connsiteX2" fmla="*/ 0 w 680432"/>
              <a:gd name="connsiteY2" fmla="*/ 4553763 h 5117581"/>
              <a:gd name="connsiteX3" fmla="*/ 0 w 680432"/>
              <a:gd name="connsiteY3" fmla="*/ 223929 h 5117581"/>
              <a:gd name="connsiteX4" fmla="*/ 680432 w 680432"/>
              <a:gd name="connsiteY4" fmla="*/ 0 h 5117581"/>
              <a:gd name="connsiteX0" fmla="*/ 1163741 w 1163741"/>
              <a:gd name="connsiteY0" fmla="*/ 0 h 5117581"/>
              <a:gd name="connsiteX1" fmla="*/ 1103742 w 1163741"/>
              <a:gd name="connsiteY1" fmla="*/ 5117581 h 5117581"/>
              <a:gd name="connsiteX2" fmla="*/ 0 w 1163741"/>
              <a:gd name="connsiteY2" fmla="*/ 4449991 h 5117581"/>
              <a:gd name="connsiteX3" fmla="*/ 483309 w 1163741"/>
              <a:gd name="connsiteY3" fmla="*/ 223929 h 5117581"/>
              <a:gd name="connsiteX4" fmla="*/ 1163741 w 1163741"/>
              <a:gd name="connsiteY4" fmla="*/ 0 h 5117581"/>
              <a:gd name="connsiteX0" fmla="*/ 1163741 w 1163741"/>
              <a:gd name="connsiteY0" fmla="*/ 0 h 4799978"/>
              <a:gd name="connsiteX1" fmla="*/ 552533 w 1163741"/>
              <a:gd name="connsiteY1" fmla="*/ 4799978 h 4799978"/>
              <a:gd name="connsiteX2" fmla="*/ 0 w 1163741"/>
              <a:gd name="connsiteY2" fmla="*/ 4449991 h 4799978"/>
              <a:gd name="connsiteX3" fmla="*/ 483309 w 1163741"/>
              <a:gd name="connsiteY3" fmla="*/ 223929 h 4799978"/>
              <a:gd name="connsiteX4" fmla="*/ 1163741 w 1163741"/>
              <a:gd name="connsiteY4" fmla="*/ 0 h 4799978"/>
              <a:gd name="connsiteX0" fmla="*/ 1163741 w 1163741"/>
              <a:gd name="connsiteY0" fmla="*/ 0 h 4757468"/>
              <a:gd name="connsiteX1" fmla="*/ 575956 w 1163741"/>
              <a:gd name="connsiteY1" fmla="*/ 4757468 h 4757468"/>
              <a:gd name="connsiteX2" fmla="*/ 0 w 1163741"/>
              <a:gd name="connsiteY2" fmla="*/ 4449991 h 4757468"/>
              <a:gd name="connsiteX3" fmla="*/ 483309 w 1163741"/>
              <a:gd name="connsiteY3" fmla="*/ 223929 h 4757468"/>
              <a:gd name="connsiteX4" fmla="*/ 1163741 w 1163741"/>
              <a:gd name="connsiteY4" fmla="*/ 0 h 4757468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306504 w 986936"/>
              <a:gd name="connsiteY3" fmla="*/ 223929 h 4875892"/>
              <a:gd name="connsiteX4" fmla="*/ 986936 w 986936"/>
              <a:gd name="connsiteY4" fmla="*/ 0 h 4875892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953642 w 986936"/>
              <a:gd name="connsiteY3" fmla="*/ 9209 h 4875892"/>
              <a:gd name="connsiteX4" fmla="*/ 986936 w 986936"/>
              <a:gd name="connsiteY4" fmla="*/ 0 h 4875892"/>
              <a:gd name="connsiteX0" fmla="*/ 984899 w 984899"/>
              <a:gd name="connsiteY0" fmla="*/ 0 h 4810714"/>
              <a:gd name="connsiteX1" fmla="*/ 397114 w 984899"/>
              <a:gd name="connsiteY1" fmla="*/ 4757468 h 4810714"/>
              <a:gd name="connsiteX2" fmla="*/ 0 w 984899"/>
              <a:gd name="connsiteY2" fmla="*/ 4810714 h 4810714"/>
              <a:gd name="connsiteX3" fmla="*/ 951605 w 984899"/>
              <a:gd name="connsiteY3" fmla="*/ 9209 h 4810714"/>
              <a:gd name="connsiteX4" fmla="*/ 984899 w 984899"/>
              <a:gd name="connsiteY4" fmla="*/ 0 h 48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899" h="4810714">
                <a:moveTo>
                  <a:pt x="984899" y="0"/>
                </a:moveTo>
                <a:lnTo>
                  <a:pt x="397114" y="4757468"/>
                </a:lnTo>
                <a:lnTo>
                  <a:pt x="0" y="4810714"/>
                </a:lnTo>
                <a:lnTo>
                  <a:pt x="951605" y="9209"/>
                </a:lnTo>
                <a:lnTo>
                  <a:pt x="984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7273F-D763-3414-F3AE-5E74BD9593FE}"/>
              </a:ext>
            </a:extLst>
          </p:cNvPr>
          <p:cNvSpPr/>
          <p:nvPr/>
        </p:nvSpPr>
        <p:spPr>
          <a:xfrm rot="3492447">
            <a:off x="369887" y="3270677"/>
            <a:ext cx="321736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3EA70-8AFD-7A71-E7BC-E9469B797762}"/>
              </a:ext>
            </a:extLst>
          </p:cNvPr>
          <p:cNvGrpSpPr/>
          <p:nvPr/>
        </p:nvGrpSpPr>
        <p:grpSpPr>
          <a:xfrm>
            <a:off x="5295468" y="397406"/>
            <a:ext cx="6896532" cy="6845796"/>
            <a:chOff x="5984950" y="2258002"/>
            <a:chExt cx="6006359" cy="6118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2BE87-B2BA-9521-6A16-05DBD388767F}"/>
                </a:ext>
              </a:extLst>
            </p:cNvPr>
            <p:cNvSpPr txBox="1"/>
            <p:nvPr/>
          </p:nvSpPr>
          <p:spPr>
            <a:xfrm>
              <a:off x="5984950" y="2258002"/>
              <a:ext cx="6006359" cy="82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Introduction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4E6C26-4E4A-7393-2BE7-BE8593952D4F}"/>
                </a:ext>
              </a:extLst>
            </p:cNvPr>
            <p:cNvSpPr txBox="1"/>
            <p:nvPr/>
          </p:nvSpPr>
          <p:spPr>
            <a:xfrm>
              <a:off x="6401262" y="5763431"/>
              <a:ext cx="5537533" cy="2613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“Electric cars in Austra</a:t>
              </a:r>
              <a:r>
                <a:rPr lang="en-US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lia are continuing to increase, with the total volumes of sales in the </a:t>
              </a:r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first half of 2023 so far beating the total for 2022. As of the end of June 2023, 46,624 EVs had been sold in Australia – almost 3 times higher than the same period in 2022 (a 269% increase)”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868E5-365D-3EA1-5D00-2D9A5BDBE558}"/>
              </a:ext>
            </a:extLst>
          </p:cNvPr>
          <p:cNvSpPr txBox="1"/>
          <p:nvPr/>
        </p:nvSpPr>
        <p:spPr>
          <a:xfrm>
            <a:off x="5773480" y="1272354"/>
            <a:ext cx="6028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Australia is committed to achieving net zero emissions by 2050, prompting an investigation into practical and responsible ways to help reduce emissions. Technology is a key focus in Australia's Long-Term Emissions Reduction Plan, with electric vehicles emerging as a significant component in the conversation around technological solutions. </a:t>
            </a:r>
          </a:p>
        </p:txBody>
      </p:sp>
    </p:spTree>
    <p:extLst>
      <p:ext uri="{BB962C8B-B14F-4D97-AF65-F5344CB8AC3E}">
        <p14:creationId xmlns:p14="http://schemas.microsoft.com/office/powerpoint/2010/main" val="15576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725AAE-8189-7880-E034-AE86FD2F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8" y="-322494"/>
            <a:ext cx="9725247" cy="34959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9EF2EE-0265-07BE-EDDD-A7C60CA6DEEF}"/>
              </a:ext>
            </a:extLst>
          </p:cNvPr>
          <p:cNvSpPr/>
          <p:nvPr/>
        </p:nvSpPr>
        <p:spPr>
          <a:xfrm rot="950219">
            <a:off x="1187205" y="-411585"/>
            <a:ext cx="703384" cy="422194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793BF3-FDB8-B815-0DE1-57BFE482F30A}"/>
              </a:ext>
            </a:extLst>
          </p:cNvPr>
          <p:cNvSpPr/>
          <p:nvPr/>
        </p:nvSpPr>
        <p:spPr>
          <a:xfrm rot="950219">
            <a:off x="327939" y="-235784"/>
            <a:ext cx="703384" cy="4903950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5BA9884-7D47-7164-FE7B-828CE8F33158}"/>
              </a:ext>
            </a:extLst>
          </p:cNvPr>
          <p:cNvSpPr/>
          <p:nvPr/>
        </p:nvSpPr>
        <p:spPr>
          <a:xfrm rot="950219">
            <a:off x="10485327" y="-444921"/>
            <a:ext cx="209019" cy="3807228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80B2248F-C10D-7BAA-D162-DA8E9BE33F74}"/>
              </a:ext>
            </a:extLst>
          </p:cNvPr>
          <p:cNvGrpSpPr/>
          <p:nvPr/>
        </p:nvGrpSpPr>
        <p:grpSpPr>
          <a:xfrm>
            <a:off x="1488914" y="3173467"/>
            <a:ext cx="10328183" cy="3579594"/>
            <a:chOff x="1269023" y="4772088"/>
            <a:chExt cx="10328183" cy="3579594"/>
          </a:xfrm>
        </p:grpSpPr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3A369A9-A70A-E565-4F3F-BCF47A33A586}"/>
                </a:ext>
              </a:extLst>
            </p:cNvPr>
            <p:cNvSpPr txBox="1"/>
            <p:nvPr/>
          </p:nvSpPr>
          <p:spPr>
            <a:xfrm>
              <a:off x="1269023" y="4772088"/>
              <a:ext cx="336159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Why NSW?</a:t>
              </a:r>
              <a:endParaRPr lang="en-US" sz="6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BD6E3735-507F-51F6-AD9D-26DF5A313288}"/>
                </a:ext>
              </a:extLst>
            </p:cNvPr>
            <p:cNvSpPr txBox="1"/>
            <p:nvPr/>
          </p:nvSpPr>
          <p:spPr>
            <a:xfrm>
              <a:off x="3929590" y="4812252"/>
              <a:ext cx="7667616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is the frontrunner in the electric vehicle movement within Australia, boasting the highest number of EV registrations in the country. </a:t>
              </a:r>
            </a:p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has been proactive in its approach to accelerating the adoption of EVs, with the introduction of a $663 million Electric Vehicle Strategy in June 2021 and other incentives.</a:t>
              </a:r>
            </a:p>
            <a:p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NWS has  the largest number of public electric vehicle (EV) charging locations in Australia, with 174 out of the country's total 558, making up 31%. NSW also has the highest number of EV registrations in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9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electric car charging in garage">
            <a:extLst>
              <a:ext uri="{FF2B5EF4-FFF2-40B4-BE49-F238E27FC236}">
                <a16:creationId xmlns:a16="http://schemas.microsoft.com/office/drawing/2014/main" id="{D0F846BA-94AD-042C-A366-DA2D5D75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r="4047"/>
          <a:stretch/>
        </p:blipFill>
        <p:spPr bwMode="auto">
          <a:xfrm>
            <a:off x="6821715" y="0"/>
            <a:ext cx="5370286" cy="6858000"/>
          </a:xfrm>
          <a:custGeom>
            <a:avLst/>
            <a:gdLst>
              <a:gd name="connsiteX0" fmla="*/ 0 w 5408689"/>
              <a:gd name="connsiteY0" fmla="*/ 0 h 6858000"/>
              <a:gd name="connsiteX1" fmla="*/ 4587772 w 5408689"/>
              <a:gd name="connsiteY1" fmla="*/ 0 h 6858000"/>
              <a:gd name="connsiteX2" fmla="*/ 5408689 w 5408689"/>
              <a:gd name="connsiteY2" fmla="*/ 6858000 h 6858000"/>
              <a:gd name="connsiteX3" fmla="*/ 0 w 5408689"/>
              <a:gd name="connsiteY3" fmla="*/ 6858000 h 6858000"/>
              <a:gd name="connsiteX4" fmla="*/ 0 w 540868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689" h="6858000">
                <a:moveTo>
                  <a:pt x="0" y="0"/>
                </a:moveTo>
                <a:lnTo>
                  <a:pt x="4587772" y="0"/>
                </a:lnTo>
                <a:lnTo>
                  <a:pt x="54086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30686F-E890-DE39-6934-55C034DE31B6}"/>
              </a:ext>
            </a:extLst>
          </p:cNvPr>
          <p:cNvSpPr/>
          <p:nvPr/>
        </p:nvSpPr>
        <p:spPr>
          <a:xfrm>
            <a:off x="11270342" y="-7278"/>
            <a:ext cx="952486" cy="6872536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  <a:gd name="connsiteX0" fmla="*/ 0 w 1278992"/>
              <a:gd name="connsiteY0" fmla="*/ 0 h 4389071"/>
              <a:gd name="connsiteX1" fmla="*/ 8134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0 h 4389071"/>
              <a:gd name="connsiteX1" fmla="*/ 11182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4640 h 4393711"/>
              <a:gd name="connsiteX1" fmla="*/ 1248869 w 1278992"/>
              <a:gd name="connsiteY1" fmla="*/ 0 h 4393711"/>
              <a:gd name="connsiteX2" fmla="*/ 1278992 w 1278992"/>
              <a:gd name="connsiteY2" fmla="*/ 4389071 h 4393711"/>
              <a:gd name="connsiteX3" fmla="*/ 1256582 w 1278992"/>
              <a:gd name="connsiteY3" fmla="*/ 4393711 h 4393711"/>
              <a:gd name="connsiteX4" fmla="*/ 0 w 1278992"/>
              <a:gd name="connsiteY4" fmla="*/ 4640 h 4393711"/>
              <a:gd name="connsiteX0" fmla="*/ 0 w 1046763"/>
              <a:gd name="connsiteY0" fmla="*/ 9280 h 4393711"/>
              <a:gd name="connsiteX1" fmla="*/ 1016640 w 1046763"/>
              <a:gd name="connsiteY1" fmla="*/ 0 h 4393711"/>
              <a:gd name="connsiteX2" fmla="*/ 1046763 w 1046763"/>
              <a:gd name="connsiteY2" fmla="*/ 4389071 h 4393711"/>
              <a:gd name="connsiteX3" fmla="*/ 1024353 w 1046763"/>
              <a:gd name="connsiteY3" fmla="*/ 4393711 h 4393711"/>
              <a:gd name="connsiteX4" fmla="*/ 0 w 1046763"/>
              <a:gd name="connsiteY4" fmla="*/ 9280 h 4393711"/>
              <a:gd name="connsiteX0" fmla="*/ 0 w 952420"/>
              <a:gd name="connsiteY0" fmla="*/ 13920 h 4393711"/>
              <a:gd name="connsiteX1" fmla="*/ 922297 w 952420"/>
              <a:gd name="connsiteY1" fmla="*/ 0 h 4393711"/>
              <a:gd name="connsiteX2" fmla="*/ 952420 w 952420"/>
              <a:gd name="connsiteY2" fmla="*/ 4389071 h 4393711"/>
              <a:gd name="connsiteX3" fmla="*/ 930010 w 952420"/>
              <a:gd name="connsiteY3" fmla="*/ 4393711 h 4393711"/>
              <a:gd name="connsiteX4" fmla="*/ 0 w 952420"/>
              <a:gd name="connsiteY4" fmla="*/ 13920 h 4393711"/>
              <a:gd name="connsiteX0" fmla="*/ 0 w 959732"/>
              <a:gd name="connsiteY0" fmla="*/ 0 h 4398369"/>
              <a:gd name="connsiteX1" fmla="*/ 929609 w 959732"/>
              <a:gd name="connsiteY1" fmla="*/ 4658 h 4398369"/>
              <a:gd name="connsiteX2" fmla="*/ 959732 w 959732"/>
              <a:gd name="connsiteY2" fmla="*/ 4393729 h 4398369"/>
              <a:gd name="connsiteX3" fmla="*/ 937322 w 959732"/>
              <a:gd name="connsiteY3" fmla="*/ 4398369 h 4398369"/>
              <a:gd name="connsiteX4" fmla="*/ 0 w 959732"/>
              <a:gd name="connsiteY4" fmla="*/ 0 h 439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732" h="4398369">
                <a:moveTo>
                  <a:pt x="0" y="0"/>
                </a:moveTo>
                <a:lnTo>
                  <a:pt x="929609" y="4658"/>
                </a:lnTo>
                <a:lnTo>
                  <a:pt x="959732" y="4393729"/>
                </a:lnTo>
                <a:lnTo>
                  <a:pt x="937322" y="43983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C531E-3003-ABF5-A94E-A2DFF0DDA032}"/>
              </a:ext>
            </a:extLst>
          </p:cNvPr>
          <p:cNvGrpSpPr/>
          <p:nvPr/>
        </p:nvGrpSpPr>
        <p:grpSpPr>
          <a:xfrm>
            <a:off x="785043" y="312762"/>
            <a:ext cx="4921448" cy="6232476"/>
            <a:chOff x="1018376" y="1545884"/>
            <a:chExt cx="4921448" cy="6232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9A441A-F717-6E95-528A-F4315119E165}"/>
                </a:ext>
              </a:extLst>
            </p:cNvPr>
            <p:cNvSpPr txBox="1"/>
            <p:nvPr/>
          </p:nvSpPr>
          <p:spPr>
            <a:xfrm>
              <a:off x="1018376" y="1545884"/>
              <a:ext cx="449717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Project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274516-A324-6DB0-3EBA-D29D6A4B2C60}"/>
                </a:ext>
              </a:extLst>
            </p:cNvPr>
            <p:cNvSpPr txBox="1"/>
            <p:nvPr/>
          </p:nvSpPr>
          <p:spPr>
            <a:xfrm>
              <a:off x="1018376" y="2192215"/>
              <a:ext cx="4921448" cy="5586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Analyse the influence of electric vehicles (EVs) in New South Wales (NSW) and whether the surge in EV adoption correlates with a change in primary fuel sources used within the state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Create a JavaScript dashboard that enables users to explore and interact with a collection of data through a combination of charts and map visualisations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Provide insightful comparisons between NSW and other key Australian states, namely Queensland, Victoria, South Australia, and Tasmania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5"/>
            <a:ext cx="6070666" cy="1716870"/>
            <a:chOff x="800992" y="848158"/>
            <a:chExt cx="5257365" cy="534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196913" cy="23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Data Cleaning 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023394"/>
              <a:ext cx="5257365" cy="359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Convert the 3 datasets from CSV files into Pandas DataFrames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788A9F-2C3A-EF71-5DB6-5129C0B13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73" b="22483"/>
          <a:stretch/>
        </p:blipFill>
        <p:spPr>
          <a:xfrm>
            <a:off x="2014641" y="3115146"/>
            <a:ext cx="1916139" cy="202870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7BA1-11A8-80EB-B7D8-A2BE94053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8930"/>
          <a:stretch/>
        </p:blipFill>
        <p:spPr>
          <a:xfrm>
            <a:off x="268190" y="5743184"/>
            <a:ext cx="5409040" cy="657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A70779-EB0D-9C8C-893B-AFAA1C7C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" y="1271083"/>
            <a:ext cx="5409040" cy="12669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3144-496B-7E04-AFA3-58B5DB9A08F3}"/>
              </a:ext>
            </a:extLst>
          </p:cNvPr>
          <p:cNvSpPr txBox="1"/>
          <p:nvPr/>
        </p:nvSpPr>
        <p:spPr>
          <a:xfrm>
            <a:off x="179059" y="2677580"/>
            <a:ext cx="571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Check for any missing values (there should be 504 in each column)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39A96-AA56-C244-70C9-A87B39E5B6D6}"/>
              </a:ext>
            </a:extLst>
          </p:cNvPr>
          <p:cNvSpPr txBox="1"/>
          <p:nvPr/>
        </p:nvSpPr>
        <p:spPr>
          <a:xfrm>
            <a:off x="179059" y="5274607"/>
            <a:ext cx="54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Replace any null values with zero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B8E135D-8D00-FCDC-45B3-3E400C7384AE}"/>
              </a:ext>
            </a:extLst>
          </p:cNvPr>
          <p:cNvSpPr/>
          <p:nvPr/>
        </p:nvSpPr>
        <p:spPr>
          <a:xfrm rot="3080867">
            <a:off x="10585745" y="3420242"/>
            <a:ext cx="682831" cy="455030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1">
            <a:extLst>
              <a:ext uri="{FF2B5EF4-FFF2-40B4-BE49-F238E27FC236}">
                <a16:creationId xmlns:a16="http://schemas.microsoft.com/office/drawing/2014/main" id="{1F7C1B3C-655C-F595-9FAF-DF04D56CBC64}"/>
              </a:ext>
            </a:extLst>
          </p:cNvPr>
          <p:cNvSpPr/>
          <p:nvPr/>
        </p:nvSpPr>
        <p:spPr>
          <a:xfrm rot="3085633">
            <a:off x="9325994" y="3899506"/>
            <a:ext cx="682831" cy="3981731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2360B-6C87-A3F7-E26F-A6CB460F650A}"/>
              </a:ext>
            </a:extLst>
          </p:cNvPr>
          <p:cNvGrpSpPr/>
          <p:nvPr/>
        </p:nvGrpSpPr>
        <p:grpSpPr>
          <a:xfrm>
            <a:off x="5981049" y="130300"/>
            <a:ext cx="5674084" cy="3503040"/>
            <a:chOff x="5981049" y="130300"/>
            <a:chExt cx="5674084" cy="35030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046D24-C1A3-DCA9-ED1E-851DD9000F03}"/>
                </a:ext>
              </a:extLst>
            </p:cNvPr>
            <p:cNvGrpSpPr/>
            <p:nvPr/>
          </p:nvGrpSpPr>
          <p:grpSpPr>
            <a:xfrm>
              <a:off x="5981049" y="815020"/>
              <a:ext cx="5674084" cy="1000754"/>
              <a:chOff x="6338856" y="2428704"/>
              <a:chExt cx="5674084" cy="10007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B2B9A-8258-0257-44F4-A4563D60162B}"/>
                  </a:ext>
                </a:extLst>
              </p:cNvPr>
              <p:cNvSpPr txBox="1"/>
              <p:nvPr/>
            </p:nvSpPr>
            <p:spPr>
              <a:xfrm>
                <a:off x="6338856" y="2428704"/>
                <a:ext cx="567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Once all CSV files have been cleaned, convert to a SQL Database</a:t>
                </a:r>
              </a:p>
            </p:txBody>
          </p:sp>
          <p:pic>
            <p:nvPicPr>
              <p:cNvPr id="20" name="Picture 19" descr="A close-up of a red text&#10;&#10;Description automatically generated">
                <a:extLst>
                  <a:ext uri="{FF2B5EF4-FFF2-40B4-BE49-F238E27FC236}">
                    <a16:creationId xmlns:a16="http://schemas.microsoft.com/office/drawing/2014/main" id="{A8272E32-6D0E-D38A-95BE-C7F884CE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809" y="2907500"/>
                <a:ext cx="5490999" cy="521958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01C86E-11C8-F6BB-EFBA-8A48B791961B}"/>
                </a:ext>
              </a:extLst>
            </p:cNvPr>
            <p:cNvSpPr txBox="1"/>
            <p:nvPr/>
          </p:nvSpPr>
          <p:spPr>
            <a:xfrm>
              <a:off x="5981049" y="130300"/>
              <a:ext cx="4846165" cy="76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Creating a SQL Database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6E24A4-4D9D-1F40-794B-F6635A20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82" y="2067211"/>
              <a:ext cx="5509418" cy="156612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353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244115" y="-256216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489D1A-6D68-3F79-CD96-1922595B4815}"/>
              </a:ext>
            </a:extLst>
          </p:cNvPr>
          <p:cNvGrpSpPr/>
          <p:nvPr/>
        </p:nvGrpSpPr>
        <p:grpSpPr>
          <a:xfrm>
            <a:off x="3487324" y="125351"/>
            <a:ext cx="5091829" cy="5934070"/>
            <a:chOff x="882320" y="-8075"/>
            <a:chExt cx="5091829" cy="593407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82320" y="-8075"/>
              <a:ext cx="5078383" cy="1368317"/>
              <a:chOff x="800992" y="753160"/>
              <a:chExt cx="4398020" cy="4261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753160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Cleaning the geoJSON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920490"/>
                <a:ext cx="4398020" cy="258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Import the geoJSON and the CSV file that contains EV Charger Details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882320" y="1950661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Clean the CSV to allow for merging with the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1EA1C-42A6-C4E3-4BCF-E13F3953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1372942"/>
              <a:ext cx="5029200" cy="508000"/>
            </a:xfrm>
            <a:prstGeom prst="rect">
              <a:avLst/>
            </a:prstGeom>
          </p:spPr>
        </p:pic>
        <p:pic>
          <p:nvPicPr>
            <p:cNvPr id="7" name="Picture 6" descr="A close up of text&#10;&#10;Description automatically generated">
              <a:extLst>
                <a:ext uri="{FF2B5EF4-FFF2-40B4-BE49-F238E27FC236}">
                  <a16:creationId xmlns:a16="http://schemas.microsoft.com/office/drawing/2014/main" id="{E911FDF1-36EE-66FA-79F2-4A6631C8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2385572"/>
              <a:ext cx="5015755" cy="685915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784A8B67-6C93-7E76-F996-B3D9859C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3185785"/>
              <a:ext cx="5015755" cy="780663"/>
            </a:xfrm>
            <a:prstGeom prst="rect">
              <a:avLst/>
            </a:prstGeom>
          </p:spPr>
        </p:pic>
        <p:pic>
          <p:nvPicPr>
            <p:cNvPr id="12" name="Picture 11" descr="A black and blue text&#10;&#10;Description automatically generated">
              <a:extLst>
                <a:ext uri="{FF2B5EF4-FFF2-40B4-BE49-F238E27FC236}">
                  <a16:creationId xmlns:a16="http://schemas.microsoft.com/office/drawing/2014/main" id="{597253D9-F913-1412-7D86-0F2FDD6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4542411"/>
              <a:ext cx="5015754" cy="807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9E6266-6D96-7BA3-57DF-063D1112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5464331"/>
              <a:ext cx="5015754" cy="461664"/>
            </a:xfrm>
            <a:prstGeom prst="rect">
              <a:avLst/>
            </a:prstGeom>
          </p:spPr>
        </p:pic>
      </p:grp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C8F2DFC1-4A0F-79B2-6042-D0DC8BC58A4A}"/>
              </a:ext>
            </a:extLst>
          </p:cNvPr>
          <p:cNvSpPr/>
          <p:nvPr/>
        </p:nvSpPr>
        <p:spPr>
          <a:xfrm rot="18587572" flipH="1">
            <a:off x="11481575" y="-492023"/>
            <a:ext cx="414546" cy="2773627"/>
          </a:xfrm>
          <a:custGeom>
            <a:avLst/>
            <a:gdLst>
              <a:gd name="connsiteX0" fmla="*/ 0 w 684034"/>
              <a:gd name="connsiteY0" fmla="*/ 113507 h 2796897"/>
              <a:gd name="connsiteX1" fmla="*/ 684034 w 684034"/>
              <a:gd name="connsiteY1" fmla="*/ 0 h 2796897"/>
              <a:gd name="connsiteX2" fmla="*/ 684034 w 684034"/>
              <a:gd name="connsiteY2" fmla="*/ 2688830 h 2796897"/>
              <a:gd name="connsiteX3" fmla="*/ 32786 w 684034"/>
              <a:gd name="connsiteY3" fmla="*/ 2796897 h 2796897"/>
              <a:gd name="connsiteX4" fmla="*/ 0 w 684034"/>
              <a:gd name="connsiteY4" fmla="*/ 2796897 h 2796897"/>
              <a:gd name="connsiteX5" fmla="*/ 0 w 684034"/>
              <a:gd name="connsiteY5" fmla="*/ 113507 h 279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034" h="2796897">
                <a:moveTo>
                  <a:pt x="0" y="113507"/>
                </a:moveTo>
                <a:lnTo>
                  <a:pt x="684034" y="0"/>
                </a:lnTo>
                <a:lnTo>
                  <a:pt x="684034" y="2688830"/>
                </a:lnTo>
                <a:lnTo>
                  <a:pt x="32786" y="2796897"/>
                </a:lnTo>
                <a:lnTo>
                  <a:pt x="0" y="2796897"/>
                </a:lnTo>
                <a:lnTo>
                  <a:pt x="0" y="11350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EA90AE21-5D87-F590-A8D4-06BFAB8EF964}"/>
              </a:ext>
            </a:extLst>
          </p:cNvPr>
          <p:cNvSpPr/>
          <p:nvPr/>
        </p:nvSpPr>
        <p:spPr>
          <a:xfrm rot="18636077">
            <a:off x="10377557" y="-693515"/>
            <a:ext cx="426720" cy="2750421"/>
          </a:xfrm>
          <a:custGeom>
            <a:avLst/>
            <a:gdLst>
              <a:gd name="connsiteX0" fmla="*/ 1 w 488474"/>
              <a:gd name="connsiteY0" fmla="*/ 81056 h 2750421"/>
              <a:gd name="connsiteX1" fmla="*/ 488474 w 488474"/>
              <a:gd name="connsiteY1" fmla="*/ 0 h 2750421"/>
              <a:gd name="connsiteX2" fmla="*/ 488474 w 488474"/>
              <a:gd name="connsiteY2" fmla="*/ 2669365 h 2750421"/>
              <a:gd name="connsiteX3" fmla="*/ 0 w 488474"/>
              <a:gd name="connsiteY3" fmla="*/ 2750421 h 2750421"/>
              <a:gd name="connsiteX4" fmla="*/ 1 w 488474"/>
              <a:gd name="connsiteY4" fmla="*/ 81056 h 27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4" h="2750421">
                <a:moveTo>
                  <a:pt x="1" y="81056"/>
                </a:moveTo>
                <a:lnTo>
                  <a:pt x="488474" y="0"/>
                </a:lnTo>
                <a:lnTo>
                  <a:pt x="488474" y="2669365"/>
                </a:lnTo>
                <a:lnTo>
                  <a:pt x="0" y="2750421"/>
                </a:lnTo>
                <a:lnTo>
                  <a:pt x="1" y="8105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F358-77DB-83CD-5A72-759A4A9B36EA}"/>
              </a:ext>
            </a:extLst>
          </p:cNvPr>
          <p:cNvSpPr txBox="1"/>
          <p:nvPr/>
        </p:nvSpPr>
        <p:spPr>
          <a:xfrm>
            <a:off x="3487324" y="4214172"/>
            <a:ext cx="495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Merge the data and export as a new </a:t>
            </a:r>
            <a:r>
              <a:rPr lang="en-AU" dirty="0" err="1"/>
              <a:t>geoJSON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98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>
            <a:extLst>
              <a:ext uri="{FF2B5EF4-FFF2-40B4-BE49-F238E27FC236}">
                <a16:creationId xmlns:a16="http://schemas.microsoft.com/office/drawing/2014/main" id="{91ED07B2-CC43-D459-61F3-41BE3DD9605F}"/>
              </a:ext>
            </a:extLst>
          </p:cNvPr>
          <p:cNvSpPr/>
          <p:nvPr/>
        </p:nvSpPr>
        <p:spPr>
          <a:xfrm rot="13277040" flipH="1">
            <a:off x="120350" y="-2391637"/>
            <a:ext cx="664746" cy="4344884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  <a:gd name="connsiteX0" fmla="*/ 0 w 703384"/>
              <a:gd name="connsiteY0" fmla="*/ 231374 h 4615066"/>
              <a:gd name="connsiteX1" fmla="*/ 695462 w 703384"/>
              <a:gd name="connsiteY1" fmla="*/ 0 h 4615066"/>
              <a:gd name="connsiteX2" fmla="*/ 703384 w 703384"/>
              <a:gd name="connsiteY2" fmla="*/ 4615066 h 4615066"/>
              <a:gd name="connsiteX3" fmla="*/ 43 w 703384"/>
              <a:gd name="connsiteY3" fmla="*/ 2931454 h 4615066"/>
              <a:gd name="connsiteX4" fmla="*/ 0 w 703384"/>
              <a:gd name="connsiteY4" fmla="*/ 231374 h 4615066"/>
              <a:gd name="connsiteX0" fmla="*/ 0 w 697238"/>
              <a:gd name="connsiteY0" fmla="*/ 231374 h 2931454"/>
              <a:gd name="connsiteX1" fmla="*/ 695462 w 697238"/>
              <a:gd name="connsiteY1" fmla="*/ 0 h 2931454"/>
              <a:gd name="connsiteX2" fmla="*/ 697238 w 697238"/>
              <a:gd name="connsiteY2" fmla="*/ 2742070 h 2931454"/>
              <a:gd name="connsiteX3" fmla="*/ 43 w 697238"/>
              <a:gd name="connsiteY3" fmla="*/ 2931454 h 2931454"/>
              <a:gd name="connsiteX4" fmla="*/ 0 w 697238"/>
              <a:gd name="connsiteY4" fmla="*/ 231374 h 2931454"/>
              <a:gd name="connsiteX0" fmla="*/ 0 w 697238"/>
              <a:gd name="connsiteY0" fmla="*/ 231374 h 2956164"/>
              <a:gd name="connsiteX1" fmla="*/ 695462 w 697238"/>
              <a:gd name="connsiteY1" fmla="*/ 0 h 2956164"/>
              <a:gd name="connsiteX2" fmla="*/ 697238 w 697238"/>
              <a:gd name="connsiteY2" fmla="*/ 2742070 h 2956164"/>
              <a:gd name="connsiteX3" fmla="*/ 1862 w 697238"/>
              <a:gd name="connsiteY3" fmla="*/ 2956164 h 2956164"/>
              <a:gd name="connsiteX4" fmla="*/ 0 w 697238"/>
              <a:gd name="connsiteY4" fmla="*/ 231374 h 2956164"/>
              <a:gd name="connsiteX0" fmla="*/ 0 w 697238"/>
              <a:gd name="connsiteY0" fmla="*/ 231374 h 2959470"/>
              <a:gd name="connsiteX1" fmla="*/ 695462 w 697238"/>
              <a:gd name="connsiteY1" fmla="*/ 0 h 2959470"/>
              <a:gd name="connsiteX2" fmla="*/ 697238 w 697238"/>
              <a:gd name="connsiteY2" fmla="*/ 2742070 h 2959470"/>
              <a:gd name="connsiteX3" fmla="*/ 12481 w 697238"/>
              <a:gd name="connsiteY3" fmla="*/ 2959470 h 2959470"/>
              <a:gd name="connsiteX4" fmla="*/ 0 w 697238"/>
              <a:gd name="connsiteY4" fmla="*/ 231374 h 2959470"/>
              <a:gd name="connsiteX0" fmla="*/ 0 w 697238"/>
              <a:gd name="connsiteY0" fmla="*/ 0 h 2728096"/>
              <a:gd name="connsiteX1" fmla="*/ 686979 w 697238"/>
              <a:gd name="connsiteY1" fmla="*/ 1625625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0 w 697238"/>
              <a:gd name="connsiteY0" fmla="*/ 0 h 2728096"/>
              <a:gd name="connsiteX1" fmla="*/ 693242 w 697238"/>
              <a:gd name="connsiteY1" fmla="*/ 1605007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55578 w 684758"/>
              <a:gd name="connsiteY0" fmla="*/ 0 h 2332265"/>
              <a:gd name="connsiteX1" fmla="*/ 680762 w 684758"/>
              <a:gd name="connsiteY1" fmla="*/ 1209176 h 2332265"/>
              <a:gd name="connsiteX2" fmla="*/ 684758 w 684758"/>
              <a:gd name="connsiteY2" fmla="*/ 2114865 h 2332265"/>
              <a:gd name="connsiteX3" fmla="*/ 1 w 684758"/>
              <a:gd name="connsiteY3" fmla="*/ 2332265 h 2332265"/>
              <a:gd name="connsiteX4" fmla="*/ 55578 w 684758"/>
              <a:gd name="connsiteY4" fmla="*/ 0 h 2332265"/>
              <a:gd name="connsiteX0" fmla="*/ 35703 w 684758"/>
              <a:gd name="connsiteY0" fmla="*/ 0 h 2320401"/>
              <a:gd name="connsiteX1" fmla="*/ 680762 w 684758"/>
              <a:gd name="connsiteY1" fmla="*/ 1197312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  <a:gd name="connsiteX0" fmla="*/ 35703 w 684758"/>
              <a:gd name="connsiteY0" fmla="*/ 0 h 2320401"/>
              <a:gd name="connsiteX1" fmla="*/ 677722 w 684758"/>
              <a:gd name="connsiteY1" fmla="*/ 448315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758" h="2320401">
                <a:moveTo>
                  <a:pt x="35703" y="0"/>
                </a:moveTo>
                <a:lnTo>
                  <a:pt x="677722" y="448315"/>
                </a:lnTo>
                <a:cubicBezTo>
                  <a:pt x="680363" y="1986670"/>
                  <a:pt x="682117" y="564646"/>
                  <a:pt x="684758" y="2103001"/>
                </a:cubicBezTo>
                <a:lnTo>
                  <a:pt x="1" y="2320401"/>
                </a:lnTo>
                <a:cubicBezTo>
                  <a:pt x="-13" y="1420374"/>
                  <a:pt x="35717" y="900027"/>
                  <a:pt x="357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id="{7567F659-C27B-A9CE-B40A-B9D838233CD3}"/>
              </a:ext>
            </a:extLst>
          </p:cNvPr>
          <p:cNvSpPr/>
          <p:nvPr/>
        </p:nvSpPr>
        <p:spPr>
          <a:xfrm rot="13291889" flipH="1">
            <a:off x="95084" y="-1622753"/>
            <a:ext cx="687207" cy="4703452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  <a:gd name="connsiteX0" fmla="*/ 8090 w 711474"/>
              <a:gd name="connsiteY0" fmla="*/ 199528 h 4107856"/>
              <a:gd name="connsiteX1" fmla="*/ 711474 w 711474"/>
              <a:gd name="connsiteY1" fmla="*/ 0 h 4107856"/>
              <a:gd name="connsiteX2" fmla="*/ 711474 w 711474"/>
              <a:gd name="connsiteY2" fmla="*/ 4107856 h 4107856"/>
              <a:gd name="connsiteX3" fmla="*/ 0 w 711474"/>
              <a:gd name="connsiteY3" fmla="*/ 3681924 h 4107856"/>
              <a:gd name="connsiteX4" fmla="*/ 8090 w 711474"/>
              <a:gd name="connsiteY4" fmla="*/ 199528 h 4107856"/>
              <a:gd name="connsiteX0" fmla="*/ 8090 w 711474"/>
              <a:gd name="connsiteY0" fmla="*/ 199528 h 3681924"/>
              <a:gd name="connsiteX1" fmla="*/ 711474 w 711474"/>
              <a:gd name="connsiteY1" fmla="*/ 0 h 3681924"/>
              <a:gd name="connsiteX2" fmla="*/ 711421 w 711474"/>
              <a:gd name="connsiteY2" fmla="*/ 3497281 h 3681924"/>
              <a:gd name="connsiteX3" fmla="*/ 0 w 711474"/>
              <a:gd name="connsiteY3" fmla="*/ 3681924 h 3681924"/>
              <a:gd name="connsiteX4" fmla="*/ 8090 w 711474"/>
              <a:gd name="connsiteY4" fmla="*/ 199528 h 3681924"/>
              <a:gd name="connsiteX0" fmla="*/ 8090 w 711421"/>
              <a:gd name="connsiteY0" fmla="*/ 0 h 3482396"/>
              <a:gd name="connsiteX1" fmla="*/ 704398 w 711421"/>
              <a:gd name="connsiteY1" fmla="*/ 1108044 h 3482396"/>
              <a:gd name="connsiteX2" fmla="*/ 711421 w 711421"/>
              <a:gd name="connsiteY2" fmla="*/ 3297753 h 3482396"/>
              <a:gd name="connsiteX3" fmla="*/ 0 w 711421"/>
              <a:gd name="connsiteY3" fmla="*/ 3482396 h 3482396"/>
              <a:gd name="connsiteX4" fmla="*/ 8090 w 711421"/>
              <a:gd name="connsiteY4" fmla="*/ 0 h 3482396"/>
              <a:gd name="connsiteX0" fmla="*/ 48009 w 711421"/>
              <a:gd name="connsiteY0" fmla="*/ 0 h 3538915"/>
              <a:gd name="connsiteX1" fmla="*/ 704398 w 711421"/>
              <a:gd name="connsiteY1" fmla="*/ 1164563 h 3538915"/>
              <a:gd name="connsiteX2" fmla="*/ 711421 w 711421"/>
              <a:gd name="connsiteY2" fmla="*/ 3354272 h 3538915"/>
              <a:gd name="connsiteX3" fmla="*/ 0 w 711421"/>
              <a:gd name="connsiteY3" fmla="*/ 3538915 h 3538915"/>
              <a:gd name="connsiteX4" fmla="*/ 48009 w 711421"/>
              <a:gd name="connsiteY4" fmla="*/ 0 h 3538915"/>
              <a:gd name="connsiteX0" fmla="*/ 48009 w 728268"/>
              <a:gd name="connsiteY0" fmla="*/ 0 h 3538915"/>
              <a:gd name="connsiteX1" fmla="*/ 704398 w 728268"/>
              <a:gd name="connsiteY1" fmla="*/ 1164563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87550 w 728268"/>
              <a:gd name="connsiteY1" fmla="*/ 1182280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75047 w 728268"/>
              <a:gd name="connsiteY1" fmla="*/ 728605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68" h="3538915">
                <a:moveTo>
                  <a:pt x="48009" y="0"/>
                </a:moveTo>
                <a:lnTo>
                  <a:pt x="675047" y="728605"/>
                </a:lnTo>
                <a:cubicBezTo>
                  <a:pt x="675029" y="1894365"/>
                  <a:pt x="728286" y="2170796"/>
                  <a:pt x="728268" y="3336556"/>
                </a:cubicBezTo>
                <a:lnTo>
                  <a:pt x="0" y="3538915"/>
                </a:lnTo>
                <a:cubicBezTo>
                  <a:pt x="2697" y="2378116"/>
                  <a:pt x="45312" y="1160799"/>
                  <a:pt x="480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E10324-37FA-AC82-CE0E-945A995E083D}"/>
              </a:ext>
            </a:extLst>
          </p:cNvPr>
          <p:cNvGrpSpPr/>
          <p:nvPr/>
        </p:nvGrpSpPr>
        <p:grpSpPr>
          <a:xfrm>
            <a:off x="878648" y="949267"/>
            <a:ext cx="6070666" cy="4959466"/>
            <a:chOff x="878648" y="889417"/>
            <a:chExt cx="6070666" cy="4959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78648" y="889417"/>
              <a:ext cx="6070666" cy="2086202"/>
              <a:chOff x="800992" y="848158"/>
              <a:chExt cx="5257365" cy="649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848158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i="0" dirty="0">
                    <a:solidFill>
                      <a:schemeClr val="accent2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Creating a Flask API 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1023394"/>
                <a:ext cx="5257365" cy="47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Set up Flask and create a connection to the SQL database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Create a reference for the tables in the database</a:t>
                </a:r>
                <a:endPara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E53B-B188-6F71-0412-A91ECD3F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82" y="2558088"/>
              <a:ext cx="4639895" cy="329079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411FB0-7A0B-2CA5-EAF8-0362DF0FC859}"/>
              </a:ext>
            </a:extLst>
          </p:cNvPr>
          <p:cNvGrpSpPr/>
          <p:nvPr/>
        </p:nvGrpSpPr>
        <p:grpSpPr>
          <a:xfrm>
            <a:off x="6257455" y="411179"/>
            <a:ext cx="4952763" cy="6035642"/>
            <a:chOff x="6467189" y="119455"/>
            <a:chExt cx="4952763" cy="60356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D57E7E-FF09-2534-F99E-C5680985BCB4}"/>
                </a:ext>
              </a:extLst>
            </p:cNvPr>
            <p:cNvGrpSpPr/>
            <p:nvPr/>
          </p:nvGrpSpPr>
          <p:grpSpPr>
            <a:xfrm>
              <a:off x="6467189" y="119455"/>
              <a:ext cx="4952763" cy="3123475"/>
              <a:chOff x="6455104" y="1159001"/>
              <a:chExt cx="5218371" cy="33770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BE3144-496B-7E04-AFA3-58B5DB9A08F3}"/>
                  </a:ext>
                </a:extLst>
              </p:cNvPr>
              <p:cNvSpPr txBox="1"/>
              <p:nvPr/>
            </p:nvSpPr>
            <p:spPr>
              <a:xfrm>
                <a:off x="6455104" y="1159001"/>
                <a:ext cx="5218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400" b="0" i="0">
                    <a:solidFill>
                      <a:schemeClr val="bg1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dirty="0"/>
                  <a:t>Define an API route that converts the ‘</a:t>
                </a:r>
                <a:r>
                  <a:rPr lang="en-AU" dirty="0" err="1"/>
                  <a:t>ev_charger</a:t>
                </a:r>
                <a:r>
                  <a:rPr lang="en-AU" dirty="0"/>
                  <a:t>’ data in JSON format</a:t>
                </a:r>
              </a:p>
            </p:txBody>
          </p:sp>
          <p:pic>
            <p:nvPicPr>
              <p:cNvPr id="14" name="Picture 13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196914CE-2F83-1800-3ABA-3136EBE07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363" y="1988054"/>
                <a:ext cx="4258974" cy="2547999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6467189" y="3538326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Define an API route that reads the Suburbs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28" name="Picture 27" descr="A computer screen shot of a code&#10;&#10;Description automatically generated">
              <a:extLst>
                <a:ext uri="{FF2B5EF4-FFF2-40B4-BE49-F238E27FC236}">
                  <a16:creationId xmlns:a16="http://schemas.microsoft.com/office/drawing/2014/main" id="{86833A0B-B424-C6B2-9083-2D28A402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378" y="3999991"/>
              <a:ext cx="4042800" cy="21551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11662932" y="-179148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07166" y="-114756"/>
            <a:ext cx="7782192" cy="1658687"/>
            <a:chOff x="533170" y="837640"/>
            <a:chExt cx="6137263" cy="14662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33170" y="837640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460474"/>
              <a:ext cx="6096000" cy="843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highlights suburbs that have at least one EV charger.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6803238" y="1570604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6DD0-0D6B-D38F-94EE-65D82FD00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76"/>
          <a:stretch/>
        </p:blipFill>
        <p:spPr>
          <a:xfrm>
            <a:off x="470" y="1590129"/>
            <a:ext cx="3600000" cy="2435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03A616-20BC-B0BE-5867-CEBE1D6A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38" y="1986101"/>
            <a:ext cx="3600000" cy="3013043"/>
          </a:xfrm>
          <a:prstGeom prst="rect">
            <a:avLst/>
          </a:prstGeom>
        </p:spPr>
      </p:pic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419C125F-7A6E-6EA8-67EF-FD31520C831F}"/>
              </a:ext>
            </a:extLst>
          </p:cNvPr>
          <p:cNvSpPr/>
          <p:nvPr/>
        </p:nvSpPr>
        <p:spPr>
          <a:xfrm rot="2652255">
            <a:off x="3285408" y="1295150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9D5915-2C35-3DF0-AE2F-D5FDF9B4B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95" y="4025958"/>
            <a:ext cx="3600000" cy="2837580"/>
          </a:xfrm>
          <a:prstGeom prst="rect">
            <a:avLst/>
          </a:prstGeom>
        </p:spPr>
      </p:pic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E1B3D789-AC52-7E81-1F85-4FD028EE80C5}"/>
              </a:ext>
            </a:extLst>
          </p:cNvPr>
          <p:cNvSpPr/>
          <p:nvPr/>
        </p:nvSpPr>
        <p:spPr>
          <a:xfrm rot="8184343">
            <a:off x="3711334" y="4778667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9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creates markers with charger location and details.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F6BB0A-9940-2622-D645-C45F4AF334A1}"/>
              </a:ext>
            </a:extLst>
          </p:cNvPr>
          <p:cNvSpPr txBox="1"/>
          <p:nvPr/>
        </p:nvSpPr>
        <p:spPr>
          <a:xfrm>
            <a:off x="6364990" y="1454018"/>
            <a:ext cx="516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Create a pop up when the user clicks on a suburb or a charger marker and display information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C5436-D125-5C68-1266-203B36D1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53" y="1869516"/>
            <a:ext cx="4391758" cy="3434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99F5A7-838B-D934-0497-F7E97F97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90" y="2285015"/>
            <a:ext cx="5334000" cy="4267200"/>
          </a:xfrm>
          <a:prstGeom prst="rect">
            <a:avLst/>
          </a:prstGeom>
          <a:ln w="28575">
            <a:solidFill>
              <a:srgbClr val="9CE611"/>
            </a:solidFill>
          </a:ln>
        </p:spPr>
      </p:pic>
    </p:spTree>
    <p:extLst>
      <p:ext uri="{BB962C8B-B14F-4D97-AF65-F5344CB8AC3E}">
        <p14:creationId xmlns:p14="http://schemas.microsoft.com/office/powerpoint/2010/main" val="228145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9">
      <a:dk1>
        <a:srgbClr val="000000"/>
      </a:dk1>
      <a:lt1>
        <a:srgbClr val="FFFFFF"/>
      </a:lt1>
      <a:dk2>
        <a:srgbClr val="EBE6DB"/>
      </a:dk2>
      <a:lt2>
        <a:srgbClr val="293952"/>
      </a:lt2>
      <a:accent1>
        <a:srgbClr val="FF8728"/>
      </a:accent1>
      <a:accent2>
        <a:srgbClr val="9CE611"/>
      </a:accent2>
      <a:accent3>
        <a:srgbClr val="46C3CD"/>
      </a:accent3>
      <a:accent4>
        <a:srgbClr val="186493"/>
      </a:accent4>
      <a:accent5>
        <a:srgbClr val="7D55D2"/>
      </a:accent5>
      <a:accent6>
        <a:srgbClr val="D84A8D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847</Words>
  <Application>Microsoft Macintosh PowerPoint</Application>
  <PresentationFormat>Widescreen</PresentationFormat>
  <Paragraphs>73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Cayley Morrow</cp:lastModifiedBy>
  <cp:revision>14</cp:revision>
  <dcterms:created xsi:type="dcterms:W3CDTF">2023-06-15T05:59:50Z</dcterms:created>
  <dcterms:modified xsi:type="dcterms:W3CDTF">2023-11-13T11:25:10Z</dcterms:modified>
</cp:coreProperties>
</file>